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91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247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7a4d3800093b14d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152b70a0?vcp=1&amp;pid=a15b84b75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三、计数原理与数列的交汇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3_1#ddb8e776a?vaa=1&amp;vcp=1&amp;vop=1&amp;pid=1152b70a0&amp;color=36,64,97&amp;vtp=1&amp;bbb=1&amp;hb=1"/>
              <p:cNvSpPr/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，则自然数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23_1#ddb8e776a?vaa=1&amp;vcp=1&amp;vop=1&amp;pid=1152b70a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5_1#ddb8e776a.bracket?vaa=1&amp;vcp=1&amp;vop=1&amp;pid=1152b70a0&amp;color=36,64,97&amp;vpa=6&amp;vtp=1"/>
          <p:cNvSpPr/>
          <p:nvPr/>
        </p:nvSpPr>
        <p:spPr>
          <a:xfrm>
            <a:off x="5393373" y="176932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3_2#ddb8e776a.choices?vaa=1&amp;vcp=1&amp;vop=1&amp;pid=1152b70a0&amp;color=36,64,97&amp;vtp=1&amp;bbb=1"/>
          <p:cNvSpPr/>
          <p:nvPr/>
        </p:nvSpPr>
        <p:spPr>
          <a:xfrm>
            <a:off x="539496" y="205075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4_1#ddb8e776a?vaa=1&amp;vcp=1&amp;vop=1&amp;pid=1152b70a0&amp;color=36,64,97&amp;vtp=1&amp;bbb=1&amp;hb=1"/>
              <p:cNvSpPr/>
              <p:nvPr/>
            </p:nvSpPr>
            <p:spPr>
              <a:xfrm>
                <a:off x="539496" y="2415246"/>
                <a:ext cx="11109960" cy="12301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=(1+1)+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4_1#ddb8e776a?vaa=1&amp;vcp=1&amp;vop=1&amp;pid=1152b70a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5246"/>
                <a:ext cx="11109960" cy="1230186"/>
              </a:xfrm>
              <a:prstGeom prst="rect">
                <a:avLst/>
              </a:prstGeom>
              <a:blipFill>
                <a:blip r:embed="rId4"/>
                <a:stretch>
                  <a:fillRect l="-1317" r="-4665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4d93b3de?vcp=1&amp;pid=6a8fcd1d9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64d93b3de?vcp=1&amp;pid=6a8fcd1d9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高考强化与强基计划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a12ba35bb?vcp=1&amp;pid=64d93b3de&amp;color=0,55,96&amp;vtp=1&amp;bbb=1"/>
          <p:cNvSpPr/>
          <p:nvPr/>
        </p:nvSpPr>
        <p:spPr>
          <a:xfrm>
            <a:off x="539496" y="13547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高考真题精讲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p:sp>
        <p:nvSpPr>
          <p:cNvPr id="5" name="C_5_BD#e2d7128f7?vcp=1&amp;pid=a12ba35bb&amp;color=101,101,255&amp;vtp=1&amp;bbb=1"/>
          <p:cNvSpPr/>
          <p:nvPr/>
        </p:nvSpPr>
        <p:spPr>
          <a:xfrm>
            <a:off x="539496" y="1852854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考点1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排列组合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考频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6_BD.27_1#8f00d4333?vaa=1&amp;vcp=1&amp;vop=1&amp;pid=e2d7128f7&amp;color=36,64,97&amp;vtp=1&amp;bbb=1&amp;hb=1"/>
          <p:cNvSpPr/>
          <p:nvPr/>
        </p:nvSpPr>
        <p:spPr>
          <a:xfrm>
            <a:off x="539496" y="2286404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[全国新课标Ⅱ2023·3，5分]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某学校为了解学生参加体育运动的情况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，用比例分配的分层随机抽样方法作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抽样调查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，拟从初中部和高中部两层共抽取60名学生，已知该校初中部和高中部分别有400名和200名学生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不同的抽样结果共有(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7" name="QC_6_AN.29_1#8f00d4333.bracket?vaa=1&amp;vcp=1&amp;vop=1&amp;pid=e2d7128f7&amp;color=36,64,97&amp;vpa=7&amp;vtp=1"/>
          <p:cNvSpPr/>
          <p:nvPr/>
        </p:nvSpPr>
        <p:spPr>
          <a:xfrm>
            <a:off x="2758821" y="320188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27_2#8f00d4333.choices?vaa=1&amp;vcp=1&amp;vop=1&amp;pid=e2d7128f7&amp;color=36,64,97&amp;vtp=1&amp;bbb=1"/>
              <p:cNvSpPr/>
              <p:nvPr/>
            </p:nvSpPr>
            <p:spPr>
              <a:xfrm>
                <a:off x="539496" y="3518304"/>
                <a:ext cx="11109960" cy="3724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8" name="QC_6_BD.27_2#8f00d4333.choices?vaa=1&amp;vcp=1&amp;vop=1&amp;pid=e2d7128f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8304"/>
                <a:ext cx="11109960" cy="372428"/>
              </a:xfrm>
              <a:prstGeom prst="rect">
                <a:avLst/>
              </a:prstGeom>
              <a:blipFill>
                <a:blip r:embed="rId4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6_AS.28_1#8f00d4333?vaa=1&amp;vcp=1&amp;vop=1&amp;pid=e2d7128f7&amp;color=36,64,97&amp;vtp=1&amp;bbb=1&amp;hb=1"/>
              <p:cNvSpPr/>
              <p:nvPr/>
            </p:nvSpPr>
            <p:spPr>
              <a:xfrm>
                <a:off x="539496" y="3901464"/>
                <a:ext cx="11109960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由题意知初中部和高中部人数之比为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，则从初中部和高中部抽取的人数分别为40，20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同的抽样结果共有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种，故选D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9" name="QC_6_AS.28_1#8f00d4333?vaa=1&amp;vcp=1&amp;vop=1&amp;pid=e2d7128f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01464"/>
                <a:ext cx="11109960" cy="795528"/>
              </a:xfrm>
              <a:prstGeom prst="rect">
                <a:avLst/>
              </a:prstGeom>
              <a:blipFill>
                <a:blip r:embed="rId5"/>
                <a:stretch>
                  <a:fillRect l="-1317" r="-274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ce9f9eee2?vaa=1&amp;vcp=1&amp;vop=1&amp;pid=e2d7128f7&amp;color=36,64,97&amp;vtp=1&amp;bt=1&amp;bbb=1&amp;hb=1"/>
          <p:cNvSpPr/>
          <p:nvPr/>
        </p:nvSpPr>
        <p:spPr>
          <a:xfrm>
            <a:off x="539496" y="126354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[全国乙理2023·7，5分]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甲、乙两位同学从6种课外读物中各自选读2种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，则这两人选读的课外读物中恰有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1种相同的选法共有(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6_AN.33_1#ce9f9eee2.bracket?vaa=1&amp;vcp=1&amp;vop=1&amp;pid=e2d7128f7&amp;color=36,64,97&amp;vpa=8&amp;vtp=1"/>
          <p:cNvSpPr/>
          <p:nvPr/>
        </p:nvSpPr>
        <p:spPr>
          <a:xfrm>
            <a:off x="2644521" y="176404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31_2#ce9f9eee2.choices?vaa=1&amp;vcp=1&amp;vop=1&amp;pid=e2d7128f7&amp;color=36,64,97&amp;vtp=1&amp;bbb=1"/>
          <p:cNvSpPr/>
          <p:nvPr/>
        </p:nvSpPr>
        <p:spPr>
          <a:xfrm>
            <a:off x="539496" y="208364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87015" algn="l"/>
                <a:tab pos="5548630" algn="l"/>
                <a:tab pos="84245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2_1#ce9f9eee2?vaa=1&amp;vcp=1&amp;vop=1&amp;pid=e2d7128f7&amp;color=36,64,97&amp;vtp=1&amp;bbb=1&amp;hb=1"/>
              <p:cNvSpPr/>
              <p:nvPr/>
            </p:nvSpPr>
            <p:spPr>
              <a:xfrm>
                <a:off x="539496" y="2456960"/>
                <a:ext cx="11109960" cy="32833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解法一：甲、乙两人选读的课外读物中恰有1种相同的选法共有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：甲、乙从6种课外读物中各自选读2种，选法有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（种），其中，甲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、乙选读的读物完全相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（种），甲、乙选读的读物完全不同的选法有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），因此所求选法共有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225−15−90=120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：从6种课外读物中任选3种，选法有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（种），然后把这3种读物分别安排为两人共同的读物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的读物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、乙的读物，排列方法有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!种，因此所求选法共有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×3!=120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2_1#ce9f9eee2?vaa=1&amp;vcp=1&amp;vop=1&amp;pid=e2d7128f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6960"/>
                <a:ext cx="11109960" cy="3283395"/>
              </a:xfrm>
              <a:prstGeom prst="rect">
                <a:avLst/>
              </a:prstGeom>
              <a:blipFill>
                <a:blip r:embed="rId3"/>
                <a:stretch>
                  <a:fillRect l="-1317" r="-714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5_1#b2555ea87?vaa=1&amp;vcp=1&amp;vop=1&amp;pid=e2d7128f7&amp;color=36,64,97&amp;vtp=1&amp;bt=1&amp;bbb=1&amp;hb=1"/>
          <p:cNvSpPr/>
          <p:nvPr/>
        </p:nvSpPr>
        <p:spPr>
          <a:xfrm>
            <a:off x="539496" y="2517508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[全国甲理2023·9，5分]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现有5名志愿者报名参加公益活动，在某一星期的星期六、星期日两天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，每天从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5人中安排2人参加公益活动，则恰有1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人在这两天都参加的不同安排方式共有(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6_AN.37_1#b2555ea87.bracket?vaa=1&amp;vcp=1&amp;vop=1&amp;pid=e2d7128f7&amp;color=36,64,97&amp;vpa=9&amp;vtp=1"/>
          <p:cNvSpPr/>
          <p:nvPr/>
        </p:nvSpPr>
        <p:spPr>
          <a:xfrm>
            <a:off x="8588121" y="30180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35_2#b2555ea87.choices?vaa=1&amp;vcp=1&amp;vop=1&amp;pid=e2d7128f7&amp;color=36,64,97&amp;vtp=1&amp;bbb=1"/>
          <p:cNvSpPr/>
          <p:nvPr/>
        </p:nvSpPr>
        <p:spPr>
          <a:xfrm>
            <a:off x="539496" y="333761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929890" algn="l"/>
                <a:tab pos="57200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6_1#b2555ea87?vaa=1&amp;vcp=1&amp;vop=1&amp;pid=e2d7128f7&amp;color=36,64,97&amp;vtp=1&amp;bbb=1&amp;hb=1"/>
              <p:cNvSpPr/>
              <p:nvPr/>
            </p:nvSpPr>
            <p:spPr>
              <a:xfrm>
                <a:off x="539496" y="3757916"/>
                <a:ext cx="11109960" cy="7830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先从5名志愿者中选出1名志愿者参加星期六、星期日两天的公益活动，再从剩下的4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名志愿者中选出2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名志愿者分别参加星期六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、星期日的公益活动，共有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（种）不同的安排方式，故选B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36_1#b2555ea87?vaa=1&amp;vcp=1&amp;vop=1&amp;pid=e2d7128f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7916"/>
                <a:ext cx="11109960" cy="783019"/>
              </a:xfrm>
              <a:prstGeom prst="rect">
                <a:avLst/>
              </a:prstGeom>
              <a:blipFill>
                <a:blip r:embed="rId3"/>
                <a:stretch>
                  <a:fillRect l="-1317" r="-220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bcf28a6d9?vaa=1&amp;vcp=1&amp;vop=1&amp;pid=e2d7128f7&amp;color=36,64,97&amp;vtp=1&amp;bt=1&amp;bbb=1&amp;hb=1"/>
          <p:cNvSpPr/>
          <p:nvPr/>
        </p:nvSpPr>
        <p:spPr>
          <a:xfrm>
            <a:off x="539496" y="232907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[全国新高考Ⅱ2022·5，5分]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甲、乙、丙、丁、戊5名同学站成一排参加文艺汇演，若甲不站在两端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和丁相邻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则不同的排列方式共有(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6_AN.41_1#bcf28a6d9.bracket?vaa=1&amp;vcp=1&amp;vop=1&amp;pid=e2d7128f7&amp;color=36,64,97&amp;vpa=10&amp;vtp=1"/>
          <p:cNvSpPr/>
          <p:nvPr/>
        </p:nvSpPr>
        <p:spPr>
          <a:xfrm>
            <a:off x="4130421" y="28295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39_2#bcf28a6d9.choices?vaa=1&amp;vcp=1&amp;vop=1&amp;pid=e2d7128f7&amp;color=36,64,97&amp;vtp=1&amp;bbb=1"/>
          <p:cNvSpPr/>
          <p:nvPr/>
        </p:nvSpPr>
        <p:spPr>
          <a:xfrm>
            <a:off x="539496" y="314917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0_1#bcf28a6d9?vaa=1&amp;vcp=1&amp;vop=1&amp;pid=e2d7128f7&amp;color=36,64,97&amp;vtp=1&amp;bbb=1&amp;hb=1"/>
              <p:cNvSpPr/>
              <p:nvPr/>
            </p:nvSpPr>
            <p:spPr>
              <a:xfrm>
                <a:off x="539496" y="3522490"/>
                <a:ext cx="11109960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先将丙和丁捆在一起有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种排列方式（提示：对于元素相邻的排列问题选用“捆绑法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”），然后将其与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、戊排列有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种排列方式，最后将甲插入中间两空中的一个，有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种排列方式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，则由分步乘法计数原理得不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同的排列方式共有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40_1#bcf28a6d9?vaa=1&amp;vcp=1&amp;vop=1&amp;pid=e2d7128f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2490"/>
                <a:ext cx="11109960" cy="1201801"/>
              </a:xfrm>
              <a:prstGeom prst="rect">
                <a:avLst/>
              </a:prstGeom>
              <a:blipFill>
                <a:blip r:embed="rId3"/>
                <a:stretch>
                  <a:fillRect l="-1317" r="-54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753f29f52?vaa=1&amp;vcp=1&amp;vop=1&amp;pid=e2d7128f7&amp;color=36,64,97&amp;vtp=1&amp;bt=1&amp;bbb=1&amp;hb=1"/>
          <p:cNvSpPr/>
          <p:nvPr/>
        </p:nvSpPr>
        <p:spPr>
          <a:xfrm>
            <a:off x="539496" y="2330150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[全国乙理2021·6，5分]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将5名北京冬奥会志愿者分配到花样滑冰、短道速滑、冰球和冰壶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4个项目进行培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训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，每名志愿者只分配到1个项目，每个项目至少分配1名志愿者，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则不同的分配方案共有(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6_AN.46_1#753f29f52.bracket?vaa=1&amp;vcp=1&amp;vop=1&amp;pid=e2d7128f7&amp;color=36,64,97&amp;vpa=11&amp;vtp=1"/>
          <p:cNvSpPr/>
          <p:nvPr/>
        </p:nvSpPr>
        <p:spPr>
          <a:xfrm>
            <a:off x="9616821" y="283065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6_BD.43_2#753f29f52.choices?vaa=1&amp;vcp=1&amp;vop=1&amp;pid=e2d7128f7&amp;color=36,64,97&amp;vtp=1&amp;bbb=1"/>
          <p:cNvSpPr/>
          <p:nvPr/>
        </p:nvSpPr>
        <p:spPr>
          <a:xfrm>
            <a:off x="539496" y="31502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4_1#753f29f52?vaa=1&amp;vcp=1&amp;vop=1&amp;pid=e2d7128f7&amp;color=36,64,97&amp;vtp=1&amp;bbb=1"/>
              <p:cNvSpPr/>
              <p:nvPr/>
            </p:nvSpPr>
            <p:spPr>
              <a:xfrm>
                <a:off x="539496" y="3565542"/>
                <a:ext cx="11109960" cy="373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由题意可知，将5名志愿者分配到4个项目进行培训共有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（种）不同的分配方案.故选C.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6_AS.44_1#753f29f52?vaa=1&amp;vcp=1&amp;vop=1&amp;pid=e2d7128f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5542"/>
                <a:ext cx="11109960" cy="373444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6_EX.48_1#753f29f52?vaa=1&amp;vcp=1&amp;vop=1&amp;pid=e2d7128f7&amp;color=36,64,97&amp;vtp=1&amp;bbb=1&amp;hb=1"/>
          <p:cNvSpPr/>
          <p:nvPr/>
        </p:nvSpPr>
        <p:spPr>
          <a:xfrm>
            <a:off x="539496" y="3950607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【解题策略】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解决此类有限制条件的排列问题，要分析特殊元素或特殊位置，利用先选后排的思想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，结合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计数原理求解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>
              <a:solidFill>
                <a:srgbClr val="24406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8_1#78e9783e5?vaa=1&amp;vcp=1&amp;vop=1&amp;pid=e2d7128f7&amp;color=36,64,97&amp;vtp=1&amp;bt=1&amp;bbb=1&amp;hb=1"/>
          <p:cNvSpPr/>
          <p:nvPr/>
        </p:nvSpPr>
        <p:spPr>
          <a:xfrm>
            <a:off x="539496" y="2737535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[全国新课标Ⅰ2024·14，5分]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甲、乙两人各有四张卡片，每张卡片上标有一个数字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，甲的卡片上分别标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有数字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1，3，5，7，乙的卡片上分别标有数字2，4，6，8.两人进行四轮比赛，在每轮比赛中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，两人各自从自己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持有的卡片中随机选一张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，并比较所选卡片上数字的大小，数字大的人得1分，数字小的人得0分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，然后各自弃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置此轮所选的卡片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（弃置的卡片在此后的轮次中不能使用）.则四轮比赛后，甲的总得分不小于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2的概率为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50_1#78e9783e5?vaa=1&amp;vcp=1&amp;vop=1&amp;pid=e2d7128f7&amp;color=36,64,97&amp;mp=1&amp;vtp=1&amp;bt=1&amp;bbb=1"/>
              <p:cNvSpPr/>
              <p:nvPr/>
            </p:nvSpPr>
            <p:spPr>
              <a:xfrm>
                <a:off x="539496" y="1297609"/>
                <a:ext cx="11109960" cy="3771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不妨设甲四轮比赛中所选卡片顺序固定，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四轮比赛所选卡片依次为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1，3，5，7，此时乙有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0，1，2，3分，但不可能得4分.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2分时，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、三轮的数字大，则有1种选法；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、四轮的数字大，则有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甲第三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、四轮的数字大，则有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1+3+7=11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3分时，甲第一轮的数字小，其他三轮的数字大，有1种选法.故甲的总得分不小于2的概率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AS.50_1#78e9783e5?vaa=1&amp;vcp=1&amp;vop=1&amp;pid=e2d7128f7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97609"/>
                <a:ext cx="11109960" cy="3771900"/>
              </a:xfrm>
              <a:prstGeom prst="rect">
                <a:avLst/>
              </a:prstGeom>
              <a:blipFill>
                <a:blip r:embed="rId3"/>
                <a:stretch>
                  <a:fillRect l="-1317" b="-2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51_1#78e9783e5?vaa=1&amp;vcp=1&amp;vop=1&amp;pid=e2d7128f7&amp;color=36,64,97&amp;vtp=1&amp;bbb=1"/>
              <p:cNvSpPr/>
              <p:nvPr/>
            </p:nvSpPr>
            <p:spPr>
              <a:xfrm>
                <a:off x="539496" y="5075860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6_AN.51_1#78e9783e5?vaa=1&amp;vcp=1&amp;vop=1&amp;pid=e2d7128f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75860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2_1#047c13497?vaa=1&amp;vcp=1&amp;vop=1&amp;pid=e2d7128f7&amp;color=36,64,97&amp;vtp=1&amp;bt=1&amp;bbb=1&amp;hb=1"/>
              <p:cNvSpPr/>
              <p:nvPr/>
            </p:nvSpPr>
            <p:spPr>
              <a:xfrm>
                <a:off x="539496" y="230192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[全国新课标Ⅱ2024·14，5分]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在如图的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的方格表中选4个方格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，要求每行和每列均恰有一个方格被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选中，则共有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.在所有符合上述要求的选法中，选中方格中的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4个数之和的最大值是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52_1#047c13497?vaa=1&amp;vcp=1&amp;vop=1&amp;pid=e2d7128f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192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QB_6_BD.52_2#047c13497?colgroup=11,11,11,11&amp;vaa=1&amp;vcp=1&amp;vop=1&amp;pid=e2d7128f7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720281"/>
              </p:ext>
            </p:extLst>
          </p:nvPr>
        </p:nvGraphicFramePr>
        <p:xfrm>
          <a:off x="539496" y="3207053"/>
          <a:ext cx="11064240" cy="1559308"/>
        </p:xfrm>
        <a:graphic>
          <a:graphicData uri="http://schemas.openxmlformats.org/drawingml/2006/table">
            <a:tbl>
              <a:tblPr/>
              <a:tblGrid>
                <a:gridCol w="2779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614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55_1#047c13497?vaa=1&amp;vcp=1&amp;vop=1&amp;pid=e2d7128f7&amp;color=36,64,97&amp;vtp=1&amp;bt=1&amp;bbb=1&amp;hb=1"/>
              <p:cNvSpPr/>
              <p:nvPr/>
            </p:nvSpPr>
            <p:spPr>
              <a:xfrm>
                <a:off x="539496" y="1163846"/>
                <a:ext cx="11109960" cy="413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第一空，共选4个方格：选第1个方格，在16个方格中任选1个，有16种选法；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2个方格，需在除去所选第1个方格所在行、列的方格（共9个）中任选1个，有9种选法；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3个方格，需在除去所选的第1和第2个方格所在行、列的方格（共4个）中任选1个，有4种选法；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4个方格，需在除去所选的第1、第2和第3个方格所在行、列的方格（共1个）中任选1个，有1种选法.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于选好的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4个方格无顺序限制，所以不同的选法有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16×9×4×1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，由题图可知，各行的数从左往右均依次增大，各列的数从上往下依次增大或不变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，所以要使选中方格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4个数之和最大，可从右往左从各列中选数字较大的方格，所选方格中的数为44，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，22，11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和44，33，21，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，其和分别为110和111.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从左往右各列数字的极差分别为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4，3，3，4，所以按极差从大到小各列选15，43，33，21，其和为112.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比较以上各数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，最大的是112.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55_1#047c13497?vaa=1&amp;vcp=1&amp;vop=1&amp;pid=e2d7128f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3846"/>
                <a:ext cx="11109960" cy="4138740"/>
              </a:xfrm>
              <a:prstGeom prst="rect">
                <a:avLst/>
              </a:prstGeom>
              <a:blipFill>
                <a:blip r:embed="rId3"/>
                <a:stretch>
                  <a:fillRect l="-1317" r="-1866" b="-32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56_1#047c13497?vaa=1&amp;vcp=1&amp;vop=1&amp;pid=e2d7128f7&amp;color=36,64,97&amp;vtp=1&amp;bbb=1"/>
          <p:cNvSpPr/>
          <p:nvPr/>
        </p:nvSpPr>
        <p:spPr>
          <a:xfrm>
            <a:off x="539496" y="535154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24;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112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9a7d4f07a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57_1#7840d3a62?vaa=1&amp;vcp=1&amp;vop=1&amp;pid=e2d7128f7&amp;color=36,64,97&amp;vtp=1&amp;bt=1&amp;bbb=1&amp;hb=1"/>
              <p:cNvSpPr/>
              <p:nvPr/>
            </p:nvSpPr>
            <p:spPr>
              <a:xfrm>
                <a:off x="539496" y="2859201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[全国甲理2024·16，5分]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有6个相同的球，分别标有数字1，2，3，4，5，6，从中无放回地随机取3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每次取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1个球.设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为前两次取出的球上数字的平均值，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为取出的三个球上数字的平均值，则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之差的绝对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值不大于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57_1#7840d3a62?vaa=1&amp;vcp=1&amp;vop=1&amp;pid=e2d7128f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9201"/>
                <a:ext cx="11109960" cy="1257300"/>
              </a:xfrm>
              <a:prstGeom prst="rect">
                <a:avLst/>
              </a:prstGeom>
              <a:blipFill>
                <a:blip r:embed="rId3"/>
                <a:stretch>
                  <a:fillRect l="-1317" r="-220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59_1#7840d3a62?vaa=1&amp;vcp=1&amp;vop=1&amp;pid=e2d7128f7&amp;color=36,64,97&amp;vtp=1&amp;bt=1&amp;bbb=1&amp;hb=1"/>
              <p:cNvSpPr/>
              <p:nvPr/>
            </p:nvSpPr>
            <p:spPr>
              <a:xfrm>
                <a:off x="539496" y="1305801"/>
                <a:ext cx="11109960" cy="418719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记取出的三个球上的数字按先后顺序分别为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|≤0.5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（种），对应的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的取值如表所示.根据对称性知，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或6时，均有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2种可能</a:t>
                </a:r>
                <a:r>
                  <a:rPr lang="en-US" altLang="zh-CN" sz="100" b="0" i="0" kern="0" spc="-9990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zh-CN" altLang="en-US" sz="1800" b="0" i="0">
                    <a:solidFill>
                      <a:srgbClr val="FF8827"/>
                    </a:solidFill>
                    <a:latin typeface="Cambria Math" pitchFamily="34" charset="0"/>
                    <a:ea typeface="Cambria Math" pitchFamily="34" charset="-122"/>
                    <a:cs typeface="Cambria Math" pitchFamily="34" charset="-120"/>
                  </a:rPr>
                  <a:t> </a:t>
                </a:r>
              </a:p>
              <a:p>
                <a:pPr latinLnBrk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或5时，均有10种可能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(4,3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10种情况，同理可分析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或4时，均有16种可能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(2,6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(6,2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 sz="1800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种情况，同理可分析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时的情况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，故满足条件的共有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2×2+2×10+2×16=56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，故所求概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的取值表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59_1#7840d3a62?vaa=1&amp;vcp=1&amp;vop=1&amp;pid=e2d7128f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05801"/>
                <a:ext cx="11109960" cy="4187190"/>
              </a:xfrm>
              <a:prstGeom prst="rect">
                <a:avLst/>
              </a:prstGeom>
              <a:blipFill>
                <a:blip r:embed="rId3"/>
                <a:stretch>
                  <a:fillRect l="-1317" r="-3293" b="-3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QB_6_AS.59_2#7840d3a62?colgroup=4,42&amp;vaa=1&amp;vcp=1&amp;vop=1&amp;pid=e2d7128f7&amp;color=36,64,97&amp;vtp=1&amp;bbb=1">
                <a:extLst>
                  <a:ext uri="{FF2B5EF4-FFF2-40B4-BE49-F238E27FC236}">
                    <a16:creationId xmlns:a16="http://schemas.microsoft.com/office/drawing/2014/main" id="{991DC400-5CD6-746A-292B-D8980689F8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0437793"/>
                  </p:ext>
                </p:extLst>
              </p:nvPr>
            </p:nvGraphicFramePr>
            <p:xfrm>
              <a:off x="539496" y="1652205"/>
              <a:ext cx="11055096" cy="3104455"/>
            </p:xfrm>
            <a:graphic>
              <a:graphicData uri="http://schemas.openxmlformats.org/drawingml/2006/table">
                <a:tbl>
                  <a:tblPr/>
                  <a:tblGrid>
                    <a:gridCol w="11338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75666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QB_6_AS.59_2#7840d3a62?colgroup=4,42&amp;vaa=1&amp;vcp=1&amp;vop=1&amp;pid=e2d7128f7&amp;color=36,64,97&amp;vtp=1&amp;bbb=1">
                <a:extLst>
                  <a:ext uri="{FF2B5EF4-FFF2-40B4-BE49-F238E27FC236}">
                    <a16:creationId xmlns:a16="http://schemas.microsoft.com/office/drawing/2014/main" id="{991DC400-5CD6-746A-292B-D8980689F8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10437793"/>
                  </p:ext>
                </p:extLst>
              </p:nvPr>
            </p:nvGraphicFramePr>
            <p:xfrm>
              <a:off x="539496" y="1652205"/>
              <a:ext cx="11055096" cy="3104455"/>
            </p:xfrm>
            <a:graphic>
              <a:graphicData uri="http://schemas.openxmlformats.org/drawingml/2006/table">
                <a:tbl>
                  <a:tblPr/>
                  <a:tblGrid>
                    <a:gridCol w="11338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97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75666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38" t="-794" r="-876344" b="-317460"/>
                          </a:stretch>
                        </a:blipFill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1486" t="-1613" r="-123" b="-74838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60_1#7840d3a62?vaa=1&amp;vcp=1&amp;vop=1&amp;pid=e2d7128f7&amp;color=36,64,97&amp;vtp=1&amp;bbb=1">
                <a:extLst>
                  <a:ext uri="{FF2B5EF4-FFF2-40B4-BE49-F238E27FC236}">
                    <a16:creationId xmlns:a16="http://schemas.microsoft.com/office/drawing/2014/main" id="{83254699-1B05-BD32-7907-07F2E5140639}"/>
                  </a:ext>
                </a:extLst>
              </p:cNvPr>
              <p:cNvSpPr/>
              <p:nvPr/>
            </p:nvSpPr>
            <p:spPr>
              <a:xfrm>
                <a:off x="539496" y="4888204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6_AN.60_1#7840d3a62?vaa=1&amp;vcp=1&amp;vop=1&amp;pid=e2d7128f7&amp;color=36,64,97&amp;vtp=1&amp;bbb=1">
                <a:extLst>
                  <a:ext uri="{FF2B5EF4-FFF2-40B4-BE49-F238E27FC236}">
                    <a16:creationId xmlns:a16="http://schemas.microsoft.com/office/drawing/2014/main" id="{83254699-1B05-BD32-7907-07F2E51406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88204"/>
                <a:ext cx="11109960" cy="525653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0940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1_1#f77073954?vaa=1&amp;vcp=1&amp;vop=1&amp;pid=e2d7128f7&amp;color=36,64,97&amp;vtp=1&amp;bt=1&amp;bbb=1&amp;hb=1"/>
          <p:cNvSpPr/>
          <p:nvPr/>
        </p:nvSpPr>
        <p:spPr>
          <a:xfrm>
            <a:off x="539496" y="254452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[全国新课标Ⅰ2023·13，5分]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某学校开设了4门体育类选修课和4门艺术类选修课，学生需从这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8门课中选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修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2门或3门课，并且每类选修课至少选修1门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，则不同的选课方案共有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6_AN.63_1#f77073954.blank?vaa=1&amp;vcp=1&amp;vop=1&amp;pid=e2d7128f7&amp;color=36,64,97&amp;vpa=16&amp;vtp=1&amp;bbb=1"/>
          <p:cNvSpPr/>
          <p:nvPr/>
        </p:nvSpPr>
        <p:spPr>
          <a:xfrm>
            <a:off x="7517351" y="2912192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62_1#f77073954?vaa=1&amp;vcp=1&amp;vop=1&amp;pid=e2d7128f7&amp;color=36,64,97&amp;vtp=1&amp;bbb=1&amp;hb=1"/>
              <p:cNvSpPr/>
              <p:nvPr/>
            </p:nvSpPr>
            <p:spPr>
              <a:xfrm>
                <a:off x="539496" y="3322655"/>
                <a:ext cx="11109960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由题知，选修1门体育类选修课和1门艺术类选修课的所有可能结果有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（种）；选修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2门体育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类选修课和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（种）；选修1门体育类选修课和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2门艺术类选修课的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（种）.所以不同的选课方案共有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16+24+24=64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62_1#f77073954?vaa=1&amp;vcp=1&amp;vop=1&amp;pid=e2d7128f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2655"/>
                <a:ext cx="11109960" cy="1201293"/>
              </a:xfrm>
              <a:prstGeom prst="rect">
                <a:avLst/>
              </a:prstGeom>
              <a:blipFill>
                <a:blip r:embed="rId3"/>
                <a:stretch>
                  <a:fillRect l="-1317" r="-220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3d214e2b?vcp=1&amp;pid=a12ba35bb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考点2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二项式定理</a:t>
            </a:r>
            <a:r>
              <a:rPr lang="en-US" altLang="zh-CN" sz="20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考频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65_1#0d7bf6476?vaa=1&amp;vcp=1&amp;vop=1&amp;pid=e3d214e2b&amp;color=36,64,97&amp;vtp=1&amp;bbb=1"/>
              <p:cNvSpPr/>
              <p:nvPr/>
            </p:nvSpPr>
            <p:spPr>
              <a:xfrm>
                <a:off x="539496" y="126808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[天津2025·11，5分]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6_BD.65_1#0d7bf6476?vaa=1&amp;vcp=1&amp;vop=1&amp;pid=e3d214e2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808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67_1#0d7bf6476.blank?vaa=1&amp;vcp=1&amp;vop=1&amp;pid=e3d214e2b&amp;color=36,64,97&amp;vpa=17&amp;vtp=1&amp;bbb=1"/>
              <p:cNvSpPr/>
              <p:nvPr/>
            </p:nvSpPr>
            <p:spPr>
              <a:xfrm>
                <a:off x="6769101" y="1303932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67_1#0d7bf6476.blank?vaa=1&amp;vcp=1&amp;vop=1&amp;pid=e3d214e2b&amp;color=36,64,97&amp;vpa=1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9101" y="1303932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4494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66_1#0d7bf6476?vaa=1&amp;vcp=1&amp;vop=1&amp;pid=e3d214e2b&amp;color=36,64,97&amp;vtp=1&amp;bbb=1"/>
              <p:cNvSpPr/>
              <p:nvPr/>
            </p:nvSpPr>
            <p:spPr>
              <a:xfrm>
                <a:off x="539496" y="1636736"/>
                <a:ext cx="11109960" cy="77812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6_AS.66_1#0d7bf6476?vaa=1&amp;vcp=1&amp;vop=1&amp;pid=e3d214e2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6736"/>
                <a:ext cx="11109960" cy="778129"/>
              </a:xfrm>
              <a:prstGeom prst="rect">
                <a:avLst/>
              </a:prstGeom>
              <a:blipFill>
                <a:blip r:embed="rId5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69_1#628d87d4d?vaa=1&amp;vcp=1&amp;vop=1&amp;pid=e3d214e2b&amp;color=36,64,97&amp;vtp=1&amp;bt=1&amp;bbb=1&amp;hb=1"/>
              <p:cNvSpPr/>
              <p:nvPr/>
            </p:nvSpPr>
            <p:spPr>
              <a:xfrm>
                <a:off x="539496" y="277398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[北京2025·12，5分]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69_1#628d87d4d?vaa=1&amp;vcp=1&amp;vop=1&amp;pid=e3d214e2b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398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71_1#628d87d4d.blank?vaa=1&amp;vcp=1&amp;vop=1&amp;pid=e3d214e2b&amp;color=36,64,97&amp;vpa=18&amp;vtp=1"/>
          <p:cNvSpPr/>
          <p:nvPr/>
        </p:nvSpPr>
        <p:spPr>
          <a:xfrm>
            <a:off x="9766333" y="2743504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dirty="0"/>
          </a:p>
        </p:txBody>
      </p:sp>
      <p:sp>
        <p:nvSpPr>
          <p:cNvPr id="4" name="QB_6_AN.72_1#628d87d4d.blank?vaa=1&amp;vcp=1&amp;vop=1&amp;pid=e3d214e2b&amp;color=36,64,97&amp;vpa=19&amp;vtp=1&amp;bbb=1"/>
          <p:cNvSpPr/>
          <p:nvPr/>
        </p:nvSpPr>
        <p:spPr>
          <a:xfrm>
            <a:off x="2527078" y="3141649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70_1#628d87d4d?vaa=1&amp;vcp=1&amp;vop=1&amp;pid=e3d214e2b&amp;color=36,64,97&amp;vtp=1&amp;bbb=1&amp;hb=1"/>
              <p:cNvSpPr/>
              <p:nvPr/>
            </p:nvSpPr>
            <p:spPr>
              <a:xfrm>
                <a:off x="539496" y="3549065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的展开式可知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（另解：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6_AS.70_1#628d87d4d?vaa=1&amp;vcp=1&amp;vop=1&amp;pid=e3d214e2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9065"/>
                <a:ext cx="11109960" cy="782320"/>
              </a:xfrm>
              <a:prstGeom prst="rect">
                <a:avLst/>
              </a:prstGeom>
              <a:blipFill>
                <a:blip r:embed="rId4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4_1#99a3d1197?vaa=1&amp;vcp=1&amp;vop=1&amp;pid=e3d214e2b&amp;color=36,64,97&amp;vtp=1&amp;bt=1&amp;bbb=1"/>
              <p:cNvSpPr/>
              <p:nvPr/>
            </p:nvSpPr>
            <p:spPr>
              <a:xfrm>
                <a:off x="539496" y="2791859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[天津2023·11，5分]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74_1#99a3d1197?vaa=1&amp;vcp=1&amp;vop=1&amp;pid=e3d214e2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91859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76_1#99a3d1197.blank?vaa=1&amp;vcp=1&amp;vop=1&amp;pid=e3d214e2b&amp;color=36,64,97&amp;vpa=20&amp;vtp=1&amp;bbb=1"/>
          <p:cNvSpPr/>
          <p:nvPr/>
        </p:nvSpPr>
        <p:spPr>
          <a:xfrm>
            <a:off x="7200551" y="2932639"/>
            <a:ext cx="3952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75_1#99a3d1197?vaa=1&amp;vcp=1&amp;vop=1&amp;pid=e3d214e2b&amp;color=36,64,97&amp;vtp=1&amp;bbb=1&amp;hb=1"/>
              <p:cNvSpPr/>
              <p:nvPr/>
            </p:nvSpPr>
            <p:spPr>
              <a:xfrm>
                <a:off x="539496" y="3322529"/>
                <a:ext cx="11109960" cy="933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由二项式定理得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18−4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18−4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75_1#99a3d1197?vaa=1&amp;vcp=1&amp;vop=1&amp;pid=e3d214e2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2529"/>
                <a:ext cx="11109960" cy="933577"/>
              </a:xfrm>
              <a:prstGeom prst="rect">
                <a:avLst/>
              </a:prstGeom>
              <a:blipFill>
                <a:blip r:embed="rId4"/>
                <a:stretch>
                  <a:fillRect l="-1317" b="-15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78_1#b7d5c9986?vaa=1&amp;vcp=1&amp;vop=1&amp;pid=e3d214e2b&amp;color=36,64,97&amp;vtp=1&amp;bt=1&amp;bbb=1"/>
              <p:cNvSpPr/>
              <p:nvPr/>
            </p:nvSpPr>
            <p:spPr>
              <a:xfrm>
                <a:off x="539496" y="2817227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[全国新高考Ⅰ2022·13，5分]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用数字作答）.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78_1#b7d5c9986?vaa=1&amp;vcp=1&amp;vop=1&amp;pid=e3d214e2b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7227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80_1#b7d5c9986.blank?vaa=1&amp;vcp=1&amp;vop=1&amp;pid=e3d214e2b&amp;color=36,64,97&amp;vpa=21&amp;vtp=1&amp;bbb=1"/>
              <p:cNvSpPr/>
              <p:nvPr/>
            </p:nvSpPr>
            <p:spPr>
              <a:xfrm>
                <a:off x="8407464" y="2942323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80_1#b7d5c9986.blank?vaa=1&amp;vcp=1&amp;vop=1&amp;pid=e3d214e2b&amp;color=36,64,97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7464" y="2942323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4494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79_1#b7d5c9986?vaa=1&amp;vcp=1&amp;vop=1&amp;pid=e3d214e2b&amp;color=36,64,97&amp;vtp=1&amp;bbb=1&amp;hb=1"/>
              <p:cNvSpPr/>
              <p:nvPr/>
            </p:nvSpPr>
            <p:spPr>
              <a:xfrm>
                <a:off x="539496" y="3327958"/>
                <a:ext cx="11109960" cy="9268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+(−1)⋅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=−28.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79_1#b7d5c9986?vaa=1&amp;vcp=1&amp;vop=1&amp;pid=e3d214e2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7958"/>
                <a:ext cx="11109960" cy="926846"/>
              </a:xfrm>
              <a:prstGeom prst="rect">
                <a:avLst/>
              </a:prstGeom>
              <a:blipFill>
                <a:blip r:embed="rId5"/>
                <a:stretch>
                  <a:fillRect l="-1317" b="-111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2c0a34ea?vcp=1&amp;pid=64d93b3de&amp;color=0,55,96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强基计划精讲</a:t>
            </a:r>
            <a:endParaRPr lang="en-US" altLang="zh-CN" sz="2200" dirty="0">
              <a:solidFill>
                <a:srgbClr val="003760"/>
              </a:solidFill>
            </a:endParaRPr>
          </a:p>
        </p:txBody>
      </p:sp>
      <p:sp>
        <p:nvSpPr>
          <p:cNvPr id="3" name="QC_5_BD.82_1#710120047?vaa=1&amp;vcp=1&amp;vop=1&amp;pid=42c0a34ea&amp;color=36,64,97&amp;vtp=1&amp;bbb=1"/>
          <p:cNvSpPr/>
          <p:nvPr/>
        </p:nvSpPr>
        <p:spPr>
          <a:xfrm>
            <a:off x="539496" y="132463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[清华大学2022强基计划]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用蓝色和红色给一排10个方格染色，则至多2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个蓝色相邻的方法数为(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4" name="QC_5_AN.84_1#710120047.bracket?vaa=1&amp;vcp=1&amp;vop=1&amp;pid=42c0a34ea&amp;color=36,64,97&amp;vpa=22&amp;vtp=1"/>
          <p:cNvSpPr/>
          <p:nvPr/>
        </p:nvSpPr>
        <p:spPr>
          <a:xfrm>
            <a:off x="10647109" y="141156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82_2#710120047.choices?vaa=1&amp;vcp=1&amp;vop=1&amp;pid=42c0a34ea&amp;color=36,64,97&amp;vtp=1&amp;bbb=1"/>
          <p:cNvSpPr/>
          <p:nvPr/>
        </p:nvSpPr>
        <p:spPr>
          <a:xfrm>
            <a:off x="539496" y="173014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.504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B.505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C.506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.507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6" name="QC_5_AS.83_1#710120047?vaa=1&amp;vcp=1&amp;vop=1&amp;pid=42c0a34ea&amp;color=36,64,97&amp;vtp=1&amp;bbb=1"/>
          <p:cNvSpPr/>
          <p:nvPr/>
        </p:nvSpPr>
        <p:spPr>
          <a:xfrm>
            <a:off x="539496" y="2103461"/>
            <a:ext cx="11109960" cy="8173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解析】</a:t>
            </a:r>
            <a:r>
              <a:rPr lang="en-US" altLang="zh-CN" sz="4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5_AS.83_1#710120047?vaa=1&amp;vcp=1&amp;vop=1&amp;pid=42c0a34ea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7396" y="2105493"/>
            <a:ext cx="2916936" cy="82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5_AS.83_2#710120047?vaa=1&amp;vcp=1&amp;vop=1&amp;pid=42c0a34ea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656" y="3048341"/>
            <a:ext cx="3977640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86_1#44cc93b84?vaa=1&amp;vcp=1&amp;vop=1&amp;pid=42c0a34ea&amp;color=36,64,97&amp;vtp=1&amp;bt=1&amp;bbb=1&amp;hb=1"/>
              <p:cNvSpPr/>
              <p:nvPr/>
            </p:nvSpPr>
            <p:spPr>
              <a:xfrm>
                <a:off x="539496" y="189641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[清华大学自主招生]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将16个数：4个1，4个2，4个3，4个4填入一个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的数表中，要求每行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、每列都恰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好有两个偶数，共有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种填法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86_1#44cc93b84?vaa=1&amp;vcp=1&amp;vop=1&amp;pid=42c0a34e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641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68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88_1#44cc93b84.blank?vaa=1&amp;vcp=1&amp;vop=1&amp;pid=42c0a34ea&amp;color=36,64,97&amp;vpa=23&amp;vtp=1&amp;bbb=1"/>
          <p:cNvSpPr/>
          <p:nvPr/>
        </p:nvSpPr>
        <p:spPr>
          <a:xfrm>
            <a:off x="2602452" y="2264079"/>
            <a:ext cx="966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441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87_1#44cc93b84?vaa=1&amp;vcp=1&amp;vop=1&amp;pid=42c0a34ea&amp;color=36,64,97&amp;vtp=1&amp;bbb=1"/>
              <p:cNvSpPr/>
              <p:nvPr/>
            </p:nvSpPr>
            <p:spPr>
              <a:xfrm>
                <a:off x="539496" y="2674543"/>
                <a:ext cx="11109960" cy="24448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首先确定偶数的位置有多少种选择，第一行两个偶数有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面考虑这两个偶数所在的列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，每列还需要再填一个偶数，设为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位于同一行，它们的位置有3种选择，此时剩下的四个偶数所填的位置唯一确定；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形二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位于不同的两行，它们的位置有6种选择，此时剩下的四个偶数所填的位置有2种选择.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以偶数所填的位置数为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(3+6×2)=90.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，总的填法数为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87_1#44cc93b84?vaa=1&amp;vcp=1&amp;vop=1&amp;pid=42c0a34e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4543"/>
                <a:ext cx="11109960" cy="2444877"/>
              </a:xfrm>
              <a:prstGeom prst="rect">
                <a:avLst/>
              </a:prstGeom>
              <a:blipFill>
                <a:blip r:embed="rId4"/>
                <a:stretch>
                  <a:fillRect l="-1317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a8fcd1d9.fixed?vcp=1&amp;pid=9a7d4f07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4328" y="2697480"/>
            <a:ext cx="3090672" cy="1188720"/>
          </a:xfrm>
          <a:prstGeom prst="rect">
            <a:avLst/>
          </a:prstGeom>
        </p:spPr>
      </p:pic>
      <p:sp>
        <p:nvSpPr>
          <p:cNvPr id="3" name="C_2_BD#6a8fcd1d9.fixed?vcp=1&amp;pid=9a7d4f07a&amp;color=61,88,159&amp;vtp=1&amp;bbb=1"/>
          <p:cNvSpPr/>
          <p:nvPr/>
        </p:nvSpPr>
        <p:spPr>
          <a:xfrm>
            <a:off x="2679192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2_BD#6a8fcd1d9.fixed?vcp=1&amp;pid=9a7d4f07a&amp;color=61,88,159&amp;vtp=1&amp;bbb=1"/>
          <p:cNvSpPr/>
          <p:nvPr/>
        </p:nvSpPr>
        <p:spPr>
          <a:xfrm>
            <a:off x="6300216" y="2587752"/>
            <a:ext cx="5891784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章末提升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0_1#f8b84ed1c?vaa=1&amp;vcp=1&amp;vop=1&amp;pid=42c0a34ea&amp;color=36,64,97&amp;vtp=1&amp;bt=1&amp;bbb=1"/>
              <p:cNvSpPr/>
              <p:nvPr/>
            </p:nvSpPr>
            <p:spPr>
              <a:xfrm>
                <a:off x="539496" y="275855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[中国科学技术大学自主招生]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100的余数为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90_1#f8b84ed1c?vaa=1&amp;vcp=1&amp;vop=1&amp;pid=42c0a34e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855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92_1#f8b84ed1c.blank?vaa=1&amp;vcp=1&amp;vop=1&amp;pid=42c0a34ea&amp;color=36,64,97&amp;vpa=24&amp;vtp=1&amp;bbb=1"/>
          <p:cNvSpPr/>
          <p:nvPr/>
        </p:nvSpPr>
        <p:spPr>
          <a:xfrm>
            <a:off x="6493350" y="2716644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91_1#f8b84ed1c?vaa=1&amp;vcp=1&amp;vop=1&amp;pid=42c0a34ea&amp;color=36,64,97&amp;vtp=1&amp;bbb=1&amp;hb=1"/>
              <p:cNvSpPr/>
              <p:nvPr/>
            </p:nvSpPr>
            <p:spPr>
              <a:xfrm>
                <a:off x="539496" y="3129139"/>
                <a:ext cx="11109960" cy="122732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=(−1+10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007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，展开式中只有第1，2项不能被100整除，故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100的余数等价于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007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079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除以100的余数，为21.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91_1#f8b84ed1c?vaa=1&amp;vcp=1&amp;vop=1&amp;pid=42c0a34e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9139"/>
                <a:ext cx="11109960" cy="1227328"/>
              </a:xfrm>
              <a:prstGeom prst="rect">
                <a:avLst/>
              </a:prstGeom>
              <a:blipFill>
                <a:blip r:embed="rId4"/>
                <a:stretch>
                  <a:fillRect l="-1317" r="-604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01cf853d?vcp=1&amp;pid=6a8fcd1d9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f01cf853d?vcp=1&amp;pid=6a8fcd1d9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核心素养提升</a:t>
            </a:r>
            <a:endParaRPr lang="en-US" altLang="zh-CN" sz="2400" dirty="0"/>
          </a:p>
        </p:txBody>
      </p:sp>
      <p:sp>
        <p:nvSpPr>
          <p:cNvPr id="4" name="C_4_BD#a393e8afd?vcp=1&amp;pid=f01cf853d&amp;color=101,101,255&amp;vtp=1&amp;bbb=1"/>
          <p:cNvSpPr/>
          <p:nvPr/>
        </p:nvSpPr>
        <p:spPr>
          <a:xfrm>
            <a:off x="539496" y="1354796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一、逻辑推理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BD.94_1#98b7bbc42?vaa=1&amp;vcp=1&amp;vop=1&amp;pid=a393e8afd&amp;color=36,64,97&amp;vtp=1&amp;bbb=1&amp;hb=1"/>
              <p:cNvSpPr/>
              <p:nvPr/>
            </p:nvSpPr>
            <p:spPr>
              <a:xfrm>
                <a:off x="539496" y="180634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将杨辉三角中的奇数换成1，偶数换成0，便可以得到如图所示的“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三角”.在“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三角”中，从第1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行起，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设第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次出现全行为1时，1的个数为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BD.94_1#98b7bbc42?vaa=1&amp;vcp=1&amp;vop=1&amp;pid=a393e8af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6344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r="-252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5_AN.96_1#98b7bbc42.blank?vaa=1&amp;vcp=1&amp;vop=1&amp;pid=a393e8afd&amp;color=36,64,97&amp;vpa=25&amp;vtp=1"/>
          <p:cNvSpPr/>
          <p:nvPr/>
        </p:nvSpPr>
        <p:spPr>
          <a:xfrm>
            <a:off x="6134957" y="2174009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/>
          </a:p>
        </p:txBody>
      </p:sp>
      <p:pic>
        <p:nvPicPr>
          <p:cNvPr id="7" name="QB_5_BD.94_2#98b7bbc42?vaa=1&amp;vcp=1&amp;vop=1&amp;pid=a393e8afd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84064" y="2711156"/>
            <a:ext cx="2029968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5_AS.95_1#98b7bbc42?vaa=1&amp;vcp=1&amp;vop=1&amp;pid=a393e8afd&amp;color=36,64,97&amp;vtp=1&amp;bbb=1&amp;hb=1"/>
              <p:cNvSpPr/>
              <p:nvPr/>
            </p:nvSpPr>
            <p:spPr>
              <a:xfrm>
                <a:off x="539496" y="4260556"/>
                <a:ext cx="11109960" cy="16068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第1行和第3行全是1，已经出现2次，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，第6行原来的数是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为偶数，不符合题意；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7行原来的数是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，即1，7，21，35，35，21，7，1，一共有8个，全是奇数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，故全部转化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1，这是第3次出现全行为1的情形，所以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B_5_AS.95_1#98b7bbc42?vaa=1&amp;vcp=1&amp;vop=1&amp;pid=a393e8af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60556"/>
                <a:ext cx="11109960" cy="1606804"/>
              </a:xfrm>
              <a:prstGeom prst="rect">
                <a:avLst/>
              </a:prstGeom>
              <a:blipFill>
                <a:blip r:embed="rId6"/>
                <a:stretch>
                  <a:fillRect l="-1317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8_1#382a84f17?vaa=1&amp;vcp=1&amp;vop=1&amp;pid=a393e8afd&amp;color=36,64,97&amp;vtp=1&amp;bt=1&amp;bbb=1&amp;hb=1"/>
              <p:cNvSpPr/>
              <p:nvPr/>
            </p:nvSpPr>
            <p:spPr>
              <a:xfrm>
                <a:off x="539496" y="163555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已知图①是杨辉三角，图②是莱布尼茨三角形，两个三角之间具有关联性.已知杨辉三角中第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已知杨辉三角中第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行中的数满足关系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行中的数满足的关系式为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98_1#382a84f17?vaa=1&amp;vcp=1&amp;vop=1&amp;pid=a393e8af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35556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93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B_5_BD.100_1#382a84f17?vaa=1&amp;vcp=1&amp;vop=1&amp;pid=a393e8afd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04" y="3371900"/>
            <a:ext cx="3218688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02_1#382a84f17?vaa=1&amp;vcp=1&amp;vop=1&amp;pid=a393e8afd&amp;color=36,64,97&amp;vtp=1&amp;bt=1&amp;bbb=1"/>
              <p:cNvSpPr/>
              <p:nvPr/>
            </p:nvSpPr>
            <p:spPr>
              <a:xfrm>
                <a:off x="539496" y="1922195"/>
                <a:ext cx="11109960" cy="31686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将题图②中的数据进行改写.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⋮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AS.102_1#382a84f17?vaa=1&amp;vcp=1&amp;vop=1&amp;pid=a393e8af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22195"/>
                <a:ext cx="11109960" cy="3168650"/>
              </a:xfrm>
              <a:prstGeom prst="rect">
                <a:avLst/>
              </a:prstGeom>
              <a:blipFill>
                <a:blip r:embed="rId3"/>
                <a:stretch>
                  <a:fillRect l="-1317" b="-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102_2#382a84f17?vaa=1&amp;vcp=1&amp;vop=1&amp;pid=a393e8afd&amp;color=36,64,97&amp;mp=1&amp;vtp=1&amp;bt=1&amp;bbb=1&amp;hb=1"/>
              <p:cNvSpPr/>
              <p:nvPr/>
            </p:nvSpPr>
            <p:spPr>
              <a:xfrm>
                <a:off x="539496" y="2309672"/>
                <a:ext cx="11109960" cy="180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莱布尼茨三角形中第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.∵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zh-CN" altLang="en-US" b="0" i="0" kern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从第二行开始，每一行相邻的两个数之和都等于这两个数上一行对应的数，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B_5_AS.102_2#382a84f17?vaa=1&amp;vcp=1&amp;vop=1&amp;pid=a393e8afd&amp;color=36,64,97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9672"/>
                <a:ext cx="11109960" cy="1803400"/>
              </a:xfrm>
              <a:prstGeom prst="rect">
                <a:avLst/>
              </a:prstGeom>
              <a:blipFill>
                <a:blip r:embed="rId3"/>
                <a:stretch>
                  <a:fillRect l="-1317" b="-37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03_1#382a84f17?vaa=1&amp;vcp=1&amp;vop=1&amp;pid=a393e8afd&amp;color=36,64,97&amp;vtp=1&amp;bbb=1"/>
              <p:cNvSpPr/>
              <p:nvPr/>
            </p:nvSpPr>
            <p:spPr>
              <a:xfrm>
                <a:off x="539496" y="4116120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【答案】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5_AN.103_1#382a84f17?vaa=1&amp;vcp=1&amp;vop=1&amp;pid=a393e8af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16120"/>
                <a:ext cx="11109960" cy="482600"/>
              </a:xfrm>
              <a:prstGeom prst="rect">
                <a:avLst/>
              </a:prstGeom>
              <a:blipFill>
                <a:blip r:embed="rId4"/>
                <a:stretch>
                  <a:fillRect l="-1317" b="-1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a550e4ac?vcp=1&amp;pid=f01cf853d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二、数学运算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04_1#fb211139d?vaa=1&amp;vcp=1&amp;vop=1&amp;pid=8a550e4ac&amp;color=36,64,97&amp;vtp=1&amp;bbb=1"/>
              <p:cNvSpPr/>
              <p:nvPr/>
            </p:nvSpPr>
            <p:spPr>
              <a:xfrm>
                <a:off x="539496" y="127801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5_BD.104_1#fb211139d?vaa=1&amp;vcp=1&amp;vop=1&amp;pid=8a550e4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801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4_2#fb211139d.choices?vaa=1&amp;vcp=1&amp;vop=1&amp;pid=8a550e4ac&amp;color=36,64,97&amp;vtp=1&amp;bbb=1"/>
              <p:cNvSpPr/>
              <p:nvPr/>
            </p:nvSpPr>
            <p:spPr>
              <a:xfrm>
                <a:off x="539496" y="1646261"/>
                <a:ext cx="11109960" cy="9288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A.展开式中所有项的二项式系数和为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.展开式中所有奇次项系数和为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.展开式中所有偶次项系数和为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04_2#fb211139d.choices?vaa=1&amp;vcp=1&amp;vop=1&amp;pid=8a550e4a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46261"/>
                <a:ext cx="11109960" cy="928878"/>
              </a:xfrm>
              <a:prstGeom prst="rect">
                <a:avLst/>
              </a:prstGeom>
              <a:blipFill>
                <a:blip r:embed="rId4"/>
                <a:stretch>
                  <a:fillRect l="-1317" b="-98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06_1#fb211139d?vaa=1&amp;vcp=1&amp;vop=1&amp;pid=8a550e4ac&amp;color=36,64,97&amp;vtp=1&amp;bt=1&amp;bbb=1"/>
              <p:cNvSpPr/>
              <p:nvPr/>
            </p:nvSpPr>
            <p:spPr>
              <a:xfrm>
                <a:off x="539496" y="828000"/>
                <a:ext cx="11109960" cy="49250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对于选项A，二项式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展开式中所有项的二项式系数和为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=(1−2×1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，①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=(1+2×1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，②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①−②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B错误，C正确；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(1−2×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2021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106_1#fb211139d?vaa=1&amp;vcp=1&amp;vop=1&amp;pid=8a550e4ac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925060"/>
              </a:xfrm>
              <a:prstGeom prst="rect">
                <a:avLst/>
              </a:prstGeom>
              <a:blipFill>
                <a:blip r:embed="rId3"/>
                <a:stretch>
                  <a:fillRect l="-1317" t="-248" b="-28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07_1#fb211139d?vaa=1&amp;vcp=1&amp;vop=1&amp;pid=8a550e4ac&amp;color=36,64,97&amp;vtp=1&amp;bbb=1"/>
          <p:cNvSpPr/>
          <p:nvPr/>
        </p:nvSpPr>
        <p:spPr>
          <a:xfrm>
            <a:off x="539496" y="5713945"/>
            <a:ext cx="11109960" cy="3702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524433ca8?vcp=1&amp;pid=6a8fcd1d9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524433ca8?vcp=1&amp;pid=6a8fcd1d9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数学思想方法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1ec0cb720?vcp=1&amp;pid=524433ca8&amp;color=101,101,255&amp;vtp=1&amp;bbb=1"/>
          <p:cNvSpPr/>
          <p:nvPr/>
        </p:nvSpPr>
        <p:spPr>
          <a:xfrm>
            <a:off x="539496" y="1354796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一、分类讨论思想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1#d49800b92?vaa=1&amp;vcp=1&amp;vop=1&amp;pid=1ec0cb720&amp;color=36,64,97&amp;vtp=1&amp;bbb=1&amp;hb=1"/>
              <p:cNvSpPr/>
              <p:nvPr/>
            </p:nvSpPr>
            <p:spPr>
              <a:xfrm>
                <a:off x="539496" y="1806344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“霍姆斯马车理论”是指各种资源的最合理配置和使用的一种理论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.一个富有效率的团队不需要每一个人都是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最有能力的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，而在于每个人的能力都能得到最合理的使用和发挥.某科研团队共有10名研究员，编号分别为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，9，10，要平均分成甲、乙两个科研小组，其中1，2号研究员在同一组，3，4号研究员在同一组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研究员随意搭配就能达到最佳效果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则达到最佳效果的不同的分组方式共有(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1_1#d49800b92?vaa=1&amp;vcp=1&amp;vop=1&amp;pid=1ec0cb72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6344"/>
                <a:ext cx="11109960" cy="1608455"/>
              </a:xfrm>
              <a:prstGeom prst="rect">
                <a:avLst/>
              </a:prstGeom>
              <a:blipFill>
                <a:blip r:embed="rId4"/>
                <a:stretch>
                  <a:fillRect l="-1317" r="-93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5_AN.3_1#d49800b92.bracket?vaa=1&amp;vcp=1&amp;vop=1&amp;pid=1ec0cb720&amp;color=36,64,97&amp;vpa=1&amp;vtp=1"/>
          <p:cNvSpPr/>
          <p:nvPr/>
        </p:nvSpPr>
        <p:spPr>
          <a:xfrm>
            <a:off x="8245221" y="314244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5_BD.1_2#d49800b92.choices?vaa=1&amp;vcp=1&amp;vop=1&amp;pid=1ec0cb720&amp;color=36,64,97&amp;vtp=1&amp;bbb=1"/>
          <p:cNvSpPr/>
          <p:nvPr/>
        </p:nvSpPr>
        <p:spPr>
          <a:xfrm>
            <a:off x="539496" y="345734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AS.2_1#d49800b92?vaa=1&amp;vcp=1&amp;vop=1&amp;pid=1ec0cb720&amp;color=36,64,97&amp;vtp=1&amp;bbb=1"/>
              <p:cNvSpPr/>
              <p:nvPr/>
            </p:nvSpPr>
            <p:spPr>
              <a:xfrm>
                <a:off x="539496" y="3830661"/>
                <a:ext cx="11109960" cy="11877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当1，2，3，4号研究员在同一组时，有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1，2号研究员在一组，3，4号研究员在另一组时，有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，不同的分组方式共有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12+40=52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AS.2_1#d49800b92?vaa=1&amp;vcp=1&amp;vop=1&amp;pid=1ec0cb72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30661"/>
                <a:ext cx="11109960" cy="1187704"/>
              </a:xfrm>
              <a:prstGeom prst="rect">
                <a:avLst/>
              </a:prstGeom>
              <a:blipFill>
                <a:blip r:embed="rId5"/>
                <a:stretch>
                  <a:fillRect l="-131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e38ce852?vcp=1&amp;pid=524433ca8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二、整体思想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3" name="QC_5_BD.5_1#859c55553?vaa=1&amp;vcp=1&amp;vop=1&amp;pid=ae38ce852&amp;color=36,64,97&amp;vtp=1&amp;bbb=1&amp;hb=1"/>
          <p:cNvSpPr/>
          <p:nvPr/>
        </p:nvSpPr>
        <p:spPr>
          <a:xfrm>
            <a:off x="539496" y="127294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甲、乙、丙、丁、戊五位同学站成一排照相，其中要求甲和乙必须相邻，且丙不能排最左端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，则不同的排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7_1#859c55553.bracket?vaa=1&amp;vcp=1&amp;vop=1&amp;pid=ae38ce852&amp;color=36,64,97&amp;vpa=2&amp;vtp=1"/>
          <p:cNvSpPr/>
          <p:nvPr/>
        </p:nvSpPr>
        <p:spPr>
          <a:xfrm>
            <a:off x="1387221" y="176932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5_2#859c55553.choices?vaa=1&amp;vcp=1&amp;vop=1&amp;pid=ae38ce852&amp;color=36,64,97&amp;vtp=1&amp;bbb=1"/>
          <p:cNvSpPr/>
          <p:nvPr/>
        </p:nvSpPr>
        <p:spPr>
          <a:xfrm>
            <a:off x="539496" y="209272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_1#859c55553?vaa=1&amp;vcp=1&amp;vop=1&amp;pid=ae38ce852&amp;color=36,64,97&amp;vtp=1&amp;bbb=1&amp;hb=1"/>
              <p:cNvSpPr/>
              <p:nvPr/>
            </p:nvSpPr>
            <p:spPr>
              <a:xfrm>
                <a:off x="539496" y="2466046"/>
                <a:ext cx="11109960" cy="11878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由题意，把甲和乙看成一个元素，甲乙、丁、戊的排列共有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.由于丙不能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排最左端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，利用“插空法”可得丙只有3种排法.由分步乘法计数原理可得，不同的排法共有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12×3=36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6_1#859c55553?vaa=1&amp;vcp=1&amp;vop=1&amp;pid=ae38ce85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6046"/>
                <a:ext cx="11109960" cy="1187895"/>
              </a:xfrm>
              <a:prstGeom prst="rect">
                <a:avLst/>
              </a:prstGeom>
              <a:blipFill>
                <a:blip r:embed="rId3"/>
                <a:stretch>
                  <a:fillRect l="-1317" b="-12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7aeb479b?vcp=1&amp;pid=524433ca8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三、主元思想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9_1#9f1290750?vaa=1&amp;vcp=1&amp;vop=1&amp;pid=07aeb479b&amp;color=36,64,97&amp;vtp=1&amp;bbb=1&amp;hb=1"/>
              <p:cNvSpPr/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为了支持山区教育，某中学安排六位教师到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四个山区支教，要求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两个山区各安排一位教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两个山区各安排两位教师，其中甲、乙两位教师不能在一起，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则不同的安排方案共有(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9_1#9f1290750?vaa=1&amp;vcp=1&amp;vop=1&amp;pid=07aeb479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27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11_1#9f1290750.bracket?vaa=1&amp;vcp=1&amp;vop=1&amp;pid=07aeb479b&amp;color=36,64,97&amp;vpa=3&amp;vtp=1"/>
          <p:cNvSpPr/>
          <p:nvPr/>
        </p:nvSpPr>
        <p:spPr>
          <a:xfrm>
            <a:off x="10157397" y="1769324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9_2#9f1290750.choices?vaa=1&amp;vcp=1&amp;vop=1&amp;pid=07aeb479b&amp;color=36,64,97&amp;vtp=1&amp;bbb=1"/>
          <p:cNvSpPr/>
          <p:nvPr/>
        </p:nvSpPr>
        <p:spPr>
          <a:xfrm>
            <a:off x="539496" y="205075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.156种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0_1#9f1290750?vaa=1&amp;vcp=1&amp;vop=1&amp;pid=07aeb479b&amp;color=36,64,97&amp;vtp=1&amp;bbb=1"/>
              <p:cNvSpPr/>
              <p:nvPr/>
            </p:nvSpPr>
            <p:spPr>
              <a:xfrm>
                <a:off x="539496" y="2462236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分三种情况讨论：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1）甲、乙两位教师均没有去C，D山区，共有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2）甲、乙两位教师只有一人去C或D山区，共有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3）甲、乙两位教师均去了C，D山区，共有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（种）安排方案.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12+96+48=156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（种）不同的安排方案.故选D.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10_1#9f1290750?vaa=1&amp;vcp=1&amp;vop=1&amp;pid=07aeb479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2236"/>
                <a:ext cx="11109960" cy="2144840"/>
              </a:xfrm>
              <a:prstGeom prst="rect">
                <a:avLst/>
              </a:prstGeom>
              <a:blipFill>
                <a:blip r:embed="rId4"/>
                <a:stretch>
                  <a:fillRect l="-1317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34a67a31?vcp=1&amp;pid=524433ca8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四、“正难则反”思想</a:t>
            </a:r>
            <a:endParaRPr lang="en-US" altLang="zh-CN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13_1#f492a123b?vaa=1&amp;vcp=1&amp;vop=1&amp;pid=c34a67a31&amp;color=36,64,97&amp;vtp=1&amp;bbb=1&amp;hb=1"/>
              <p:cNvSpPr/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在新型冠状病毒感染疫情防控期间，某医院选派2名医生和6名护士到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两地参加疫情防控工作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，每地派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名医生和3名护士，其中甲、乙2名护士不到同一地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种选派方法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5_BD.13_1#f492a123b?vaa=1&amp;vcp=1&amp;vop=1&amp;pid=c34a67a3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93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5_AN.15_1#f492a123b.blank?vaa=1&amp;vcp=1&amp;vop=1&amp;pid=c34a67a31&amp;color=36,64,97&amp;vpa=4&amp;vtp=1&amp;bbb=1"/>
          <p:cNvSpPr/>
          <p:nvPr/>
        </p:nvSpPr>
        <p:spPr>
          <a:xfrm>
            <a:off x="6374352" y="1640609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4_1#f492a123b?vaa=1&amp;vcp=1&amp;vop=1&amp;pid=c34a67a31&amp;color=36,64,97&amp;vtp=1&amp;bbb=1&amp;hb=1"/>
              <p:cNvSpPr/>
              <p:nvPr/>
            </p:nvSpPr>
            <p:spPr>
              <a:xfrm>
                <a:off x="539496" y="2050756"/>
                <a:ext cx="11109960" cy="7949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每地派1名医生和3名护士的选派方法有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（种），甲、乙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2名护士到同一地的选派方法有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（种），则甲、乙2名护士不到同一地的选派方法有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40−16=24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14_1#f492a123b?vaa=1&amp;vcp=1&amp;vop=1&amp;pid=c34a67a3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0756"/>
                <a:ext cx="11109960" cy="794957"/>
              </a:xfrm>
              <a:prstGeom prst="rect">
                <a:avLst/>
              </a:prstGeom>
              <a:blipFill>
                <a:blip r:embed="rId4"/>
                <a:stretch>
                  <a:fillRect l="-1317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a15b84b75?vcp=1&amp;pid=6a8fcd1d9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30352"/>
          </a:xfrm>
          <a:prstGeom prst="rect">
            <a:avLst/>
          </a:prstGeom>
        </p:spPr>
      </p:pic>
      <p:sp>
        <p:nvSpPr>
          <p:cNvPr id="3" name="C_3_BD#a15b84b75?vcp=1&amp;pid=6a8fcd1d9&amp;color=61,88,159&amp;vtp=1&amp;bbb=1"/>
          <p:cNvSpPr/>
          <p:nvPr/>
        </p:nvSpPr>
        <p:spPr>
          <a:xfrm>
            <a:off x="1188720" y="828000"/>
            <a:ext cx="3236976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模块融合</a:t>
            </a:r>
            <a:endParaRPr lang="en-US" altLang="zh-CN" sz="2400" dirty="0"/>
          </a:p>
        </p:txBody>
      </p:sp>
      <p:sp>
        <p:nvSpPr>
          <p:cNvPr id="4" name="C_4_BD#b6fe96400?vcp=1&amp;pid=a15b84b75&amp;color=101,101,255&amp;vtp=1&amp;bbb=1"/>
          <p:cNvSpPr/>
          <p:nvPr/>
        </p:nvSpPr>
        <p:spPr>
          <a:xfrm>
            <a:off x="539496" y="1354796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一、计数原理与集合的交汇</a:t>
            </a:r>
            <a:endParaRPr lang="en-US" altLang="zh-CN" sz="2000" dirty="0"/>
          </a:p>
        </p:txBody>
      </p:sp>
      <p:sp>
        <p:nvSpPr>
          <p:cNvPr id="5" name="QO_5_BD.17_1#56395a1a5?vcp=1&amp;vop=1&amp;pid=b6fe96400&amp;color=36,64,97&amp;vtp=1&amp;bbb=1&amp;hb=1"/>
          <p:cNvSpPr/>
          <p:nvPr/>
        </p:nvSpPr>
        <p:spPr>
          <a:xfrm>
            <a:off x="539496" y="1806344"/>
            <a:ext cx="11109960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为完成一项实地测量任务，夏令营的同学们成立了一支“测绘队”，需要24人参加测量，20人参加计算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，16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人参加绘图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．测绘队的成员中很多同学是“多面手”，有8人既参加了测量又参加了计算，有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6人既参加了测量又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参加了绘图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，有4人既参加了计算又参加了绘图，另有多人三项工作都参加了．若要从这支队伍中选取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2人参加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技能比武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，则不同的选取方式至少有多少种？</a:t>
            </a:r>
            <a:endParaRPr lang="en-US" altLang="zh-CN" dirty="0"/>
          </a:p>
        </p:txBody>
      </p:sp>
      <p:pic>
        <p:nvPicPr>
          <p:cNvPr id="6" name="QO_5_AN.18_1#56395a1a5?htil=1&amp;vcp=1&amp;vop=1&amp;pid=b6fe96400&amp;color=36,64,97&amp;tib=255,255,255&amp;vtp=1&amp;hs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78556" y="3488523"/>
            <a:ext cx="2606040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18_2#56395a1a5?htil=1&amp;vcp=1&amp;vop=1&amp;pid=b6fe96400&amp;color=36,64,97&amp;vtp=1&amp;bbb=1&amp;hb=1&amp;hs=1"/>
              <p:cNvSpPr/>
              <p:nvPr/>
            </p:nvSpPr>
            <p:spPr>
              <a:xfrm>
                <a:off x="539496" y="3415371"/>
                <a:ext cx="8375904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是参加测量的学生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是参加计算的学生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是参加绘图的学生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，设有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人三项工作都参加了，则由已知可得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图所示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card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=42+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zh-CN" altLang="en-US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故这支测绘队至少有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44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AN.18_2#56395a1a5?htil=1&amp;vcp=1&amp;vop=1&amp;pid=b6fe96400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5371"/>
                <a:ext cx="8375904" cy="2449640"/>
              </a:xfrm>
              <a:prstGeom prst="rect">
                <a:avLst/>
              </a:prstGeom>
              <a:blipFill>
                <a:blip r:embed="rId5"/>
                <a:stretch>
                  <a:fillRect l="-1747" r="-582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18_2#56395a1a5?htil=1&amp;vcp=1&amp;vop=1&amp;pid=b6fe96400&amp;color=36,64,97&amp;vtp=1&amp;bbb=1&amp;hb=1&amp;hs=1">
                <a:extLst>
                  <a:ext uri="{FF2B5EF4-FFF2-40B4-BE49-F238E27FC236}">
                    <a16:creationId xmlns:a16="http://schemas.microsoft.com/office/drawing/2014/main" id="{5AE05C07-A664-54C2-7CCD-2D394AC80D09}"/>
                  </a:ext>
                </a:extLst>
              </p:cNvPr>
              <p:cNvSpPr/>
              <p:nvPr/>
            </p:nvSpPr>
            <p:spPr>
              <a:xfrm>
                <a:off x="539995" y="5840246"/>
                <a:ext cx="11112011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故选取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2人至少有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（种）选取方式.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5_AN.18_2#56395a1a5?htil=1&amp;vcp=1&amp;vop=1&amp;pid=b6fe96400&amp;color=36,64,97&amp;vtp=1&amp;bbb=1&amp;hb=1&amp;hs=1">
                <a:extLst>
                  <a:ext uri="{FF2B5EF4-FFF2-40B4-BE49-F238E27FC236}">
                    <a16:creationId xmlns:a16="http://schemas.microsoft.com/office/drawing/2014/main" id="{5AE05C07-A664-54C2-7CCD-2D394AC80D0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5840246"/>
                <a:ext cx="11112011" cy="363093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ad617124?vcp=1&amp;pid=a15b84b75&amp;color=101,101,255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二、计数原理与古典概型的交汇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9_1#b8dd52041?vaa=1&amp;vcp=1&amp;vop=1&amp;pid=0ad617124&amp;color=36,64,97&amp;vtp=1&amp;bbb=1&amp;hb=1"/>
              <p:cNvSpPr/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春节期间，有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共5部电影上映，小李和另外3名同学准备随机观看这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5部电影中的某一部电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影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，则小李看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电影，且4人中恰有2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人看同一部电影的概率为(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9_1#b8dd52041?vaa=1&amp;vcp=1&amp;vop=1&amp;pid=0ad61712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944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1_1#b8dd52041.bracket?vaa=1&amp;vcp=1&amp;vop=1&amp;pid=0ad617124&amp;color=36,64,97&amp;vpa=5&amp;vtp=1"/>
          <p:cNvSpPr/>
          <p:nvPr/>
        </p:nvSpPr>
        <p:spPr>
          <a:xfrm>
            <a:off x="6791706" y="176932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2#b8dd52041.choices?vaa=1&amp;vcp=1&amp;vop=1&amp;pid=0ad617124&amp;color=36,64,97&amp;vtp=1&amp;bbb=1"/>
              <p:cNvSpPr/>
              <p:nvPr/>
            </p:nvSpPr>
            <p:spPr>
              <a:xfrm>
                <a:off x="539496" y="205075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5590" algn="l"/>
                    <a:tab pos="5516880" algn="l"/>
                    <a:tab pos="84086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9_2#b8dd52041.choices?vaa=1&amp;vcp=1&amp;vop=1&amp;pid=0ad61712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0756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0_1#b8dd52041?vaa=1&amp;vcp=1&amp;vop=1&amp;pid=0ad617124&amp;color=36,64,97&amp;vtp=1&amp;bbb=1"/>
              <p:cNvSpPr/>
              <p:nvPr/>
            </p:nvSpPr>
            <p:spPr>
              <a:xfrm>
                <a:off x="539496" y="2596665"/>
                <a:ext cx="11109960" cy="21374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依题意，每位同学均有5种选择，则4位同学一共有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小李看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A电影，且4人中恰有2人看同一部电影，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2人看A电影有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种方案，有1人看A电影有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满足小李看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A电影，且4人中恰有2人看同一部电影一共有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种方案，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以所求概率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AS.20_1#b8dd52041?vaa=1&amp;vcp=1&amp;vop=1&amp;pid=0ad61712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6665"/>
                <a:ext cx="11109960" cy="2137410"/>
              </a:xfrm>
              <a:prstGeom prst="rect">
                <a:avLst/>
              </a:prstGeom>
              <a:blipFill>
                <a:blip r:embed="rId5"/>
                <a:stretch>
                  <a:fillRect l="-1317" b="-34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3189</Words>
  <Application>Microsoft Office PowerPoint</Application>
  <PresentationFormat>宽屏</PresentationFormat>
  <Paragraphs>332</Paragraphs>
  <Slides>36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2025-10-21T04:05:33Z</dcterms:created>
  <dcterms:modified xsi:type="dcterms:W3CDTF">2025-10-21T04:14:09Z</dcterms:modified>
  <cp:category/>
  <cp:contentStatus/>
</cp:coreProperties>
</file>